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13"/>
  </p:notesMasterIdLst>
  <p:sldIdLst>
    <p:sldId id="273" r:id="rId2"/>
    <p:sldId id="257" r:id="rId3"/>
    <p:sldId id="271" r:id="rId4"/>
    <p:sldId id="263" r:id="rId5"/>
    <p:sldId id="267" r:id="rId6"/>
    <p:sldId id="270" r:id="rId7"/>
    <p:sldId id="278" r:id="rId8"/>
    <p:sldId id="274" r:id="rId9"/>
    <p:sldId id="269" r:id="rId10"/>
    <p:sldId id="276" r:id="rId11"/>
    <p:sldId id="277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nny Storgårds" userId="a9115f4c-690c-4793-8ea7-6787a830f718" providerId="ADAL" clId="{89F8C94B-C51C-4628-9AE0-C6E72B36BAD7}"/>
    <pc:docChg chg="modSld">
      <pc:chgData name="Fanny Storgårds" userId="a9115f4c-690c-4793-8ea7-6787a830f718" providerId="ADAL" clId="{89F8C94B-C51C-4628-9AE0-C6E72B36BAD7}" dt="2017-09-14T05:33:08.721" v="13" actId="14734"/>
      <pc:docMkLst>
        <pc:docMk/>
      </pc:docMkLst>
      <pc:sldChg chg="modSp">
        <pc:chgData name="Fanny Storgårds" userId="a9115f4c-690c-4793-8ea7-6787a830f718" providerId="ADAL" clId="{89F8C94B-C51C-4628-9AE0-C6E72B36BAD7}" dt="2017-09-14T05:33:08.721" v="13" actId="14734"/>
        <pc:sldMkLst>
          <pc:docMk/>
          <pc:sldMk cId="3683968729" sldId="274"/>
        </pc:sldMkLst>
        <pc:graphicFrameChg chg="mod modGraphic">
          <ac:chgData name="Fanny Storgårds" userId="a9115f4c-690c-4793-8ea7-6787a830f718" providerId="ADAL" clId="{89F8C94B-C51C-4628-9AE0-C6E72B36BAD7}" dt="2017-09-14T05:33:08.721" v="13" actId="14734"/>
          <ac:graphicFrameMkLst>
            <pc:docMk/>
            <pc:sldMk cId="3683968729" sldId="274"/>
            <ac:graphicFrameMk id="4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79106-2867-4B7D-BA6D-78F251CF9E34}" type="datetimeFigureOut">
              <a:rPr lang="en-US"/>
              <a:t>10/6/2017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68B50-2C5B-425A-8964-C3017410129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68B50-2C5B-425A-8964-C3017410129F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57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68B50-2C5B-425A-8964-C3017410129F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65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68B50-2C5B-425A-8964-C3017410129F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36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68B50-2C5B-425A-8964-C3017410129F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28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68B50-2C5B-425A-8964-C3017410129F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51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68B50-2C5B-425A-8964-C3017410129F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11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68B50-2C5B-425A-8964-C3017410129F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87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68B50-2C5B-425A-8964-C3017410129F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48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68B50-2C5B-425A-8964-C3017410129F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05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68B50-2C5B-425A-8964-C3017410129F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5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68B50-2C5B-425A-8964-C3017410129F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87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6.10.2017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32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797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580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28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50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6.10.2017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5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6.10.2017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873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6.10.2017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296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6.10.2017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642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6.10.2017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73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6.10.2017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320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6.10.2017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414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62050" y="3790950"/>
            <a:ext cx="9966960" cy="1490472"/>
          </a:xfrm>
          <a:ln>
            <a:noFill/>
          </a:ln>
        </p:spPr>
        <p:txBody>
          <a:bodyPr>
            <a:normAutofit/>
          </a:bodyPr>
          <a:lstStyle/>
          <a:p>
            <a:r>
              <a:rPr lang="FI-FI" sz="6600" i="1">
                <a:solidFill>
                  <a:srgbClr val="306786"/>
                </a:solidFill>
                <a:latin typeface="Comic Sans MS"/>
              </a:rPr>
              <a:t>Eco3</a:t>
            </a:r>
            <a:endParaRPr lang="FI-FI" sz="6600" i="1" dirty="0">
              <a:solidFill>
                <a:srgbClr val="306786"/>
              </a:solidFill>
              <a:latin typeface="Comic Sans MS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9530" y="5458949"/>
            <a:ext cx="8767860" cy="7214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800">
                <a:solidFill>
                  <a:srgbClr val="002060"/>
                </a:solidFill>
                <a:latin typeface="Corbel"/>
              </a:rPr>
              <a:t>Matilda, Hanna, Ida, Fanny, Jenny and Cecilia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83" y="251343"/>
            <a:ext cx="1821534" cy="1111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459" y="2774752"/>
            <a:ext cx="2743200" cy="1440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375" y="2228850"/>
            <a:ext cx="3556861" cy="1865863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84" y="257233"/>
            <a:ext cx="3298083" cy="395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3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730" y="21590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>
                <a:latin typeface="Comic Sans MS"/>
              </a:rPr>
              <a:t>Our company in a nutshell</a:t>
            </a:r>
            <a:endParaRPr lang="EN-US" sz="4800" b="1" u="sng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370" y="1438275"/>
            <a:ext cx="9872871" cy="4038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b="1">
                <a:solidFill>
                  <a:srgbClr val="000000"/>
                </a:solidFill>
                <a:latin typeface="Comic Sans MS"/>
              </a:rPr>
              <a:t>ECOLOGICAL </a:t>
            </a:r>
          </a:p>
          <a:p>
            <a:pPr algn="ctr">
              <a:lnSpc>
                <a:spcPct val="100000"/>
              </a:lnSpc>
            </a:pPr>
            <a:r>
              <a:rPr lang="EN-US" b="1">
                <a:solidFill>
                  <a:srgbClr val="000000"/>
                </a:solidFill>
                <a:latin typeface="Comic Sans MS"/>
              </a:rPr>
              <a:t>HANDMADE</a:t>
            </a:r>
          </a:p>
          <a:p>
            <a:pPr algn="ctr">
              <a:lnSpc>
                <a:spcPct val="100000"/>
              </a:lnSpc>
            </a:pPr>
            <a:r>
              <a:rPr lang="EN-US" b="1">
                <a:solidFill>
                  <a:srgbClr val="000000"/>
                </a:solidFill>
                <a:latin typeface="Comic Sans MS"/>
              </a:rPr>
              <a:t> GREAT QUALITY PRODUCTS</a:t>
            </a:r>
          </a:p>
          <a:p>
            <a:pPr algn="ctr">
              <a:lnSpc>
                <a:spcPct val="100000"/>
              </a:lnSpc>
            </a:pPr>
            <a:r>
              <a:rPr lang="EN-US" b="1">
                <a:latin typeface="Comic Sans MS"/>
              </a:rPr>
              <a:t>FAST DELIVERY</a:t>
            </a:r>
          </a:p>
          <a:p>
            <a:pPr algn="ctr">
              <a:lnSpc>
                <a:spcPct val="100000"/>
              </a:lnSpc>
            </a:pPr>
            <a:r>
              <a:rPr lang="EN-US" b="1">
                <a:solidFill>
                  <a:srgbClr val="000000"/>
                </a:solidFill>
                <a:latin typeface="Comic Sans MS"/>
              </a:rPr>
              <a:t>THE POSSIBILTY TO DESIGN YOUR OWN PRODUCT</a:t>
            </a:r>
          </a:p>
          <a:p>
            <a:pPr algn="ctr">
              <a:lnSpc>
                <a:spcPct val="100000"/>
              </a:lnSpc>
            </a:pPr>
            <a:r>
              <a:rPr lang="EN-US" b="1">
                <a:solidFill>
                  <a:srgbClr val="000000"/>
                </a:solidFill>
                <a:latin typeface="Comic Sans MS"/>
              </a:rPr>
              <a:t>BY BUYING A PRODUCT YOU SUPPORT US :-)</a:t>
            </a:r>
          </a:p>
          <a:p>
            <a:pPr marL="45720" indent="0" algn="ctr">
              <a:buNone/>
            </a:pPr>
            <a:endParaRPr lang="EN-US" b="1">
              <a:solidFill>
                <a:srgbClr val="000000"/>
              </a:solidFill>
              <a:latin typeface="Comic Sans MS"/>
            </a:endParaRPr>
          </a:p>
          <a:p>
            <a:pPr algn="ctr"/>
            <a:endParaRPr lang="EN-US" b="1">
              <a:solidFill>
                <a:srgbClr val="000000"/>
              </a:solidFill>
              <a:latin typeface="Comic Sans MS"/>
            </a:endParaRPr>
          </a:p>
          <a:p>
            <a:pPr algn="ctr"/>
            <a:endParaRPr lang="EN-US" b="1">
              <a:solidFill>
                <a:srgbClr val="000000"/>
              </a:solidFill>
              <a:latin typeface="Comic Sans MS"/>
            </a:endParaRPr>
          </a:p>
        </p:txBody>
      </p:sp>
      <p:pic>
        <p:nvPicPr>
          <p:cNvPr id="4" name="Picture 3" descr="fågelholk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65337"/>
            <a:ext cx="3319102" cy="2428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undkoja.png"/>
          <p:cNvPicPr>
            <a:picLocks noChangeAspect="1"/>
          </p:cNvPicPr>
          <p:nvPr/>
        </p:nvPicPr>
        <p:blipFill>
          <a:blip r:embed="rId4"/>
          <a:srcRect l="9480" t="3998" r="11638" b="8571"/>
          <a:stretch>
            <a:fillRect/>
          </a:stretch>
        </p:blipFill>
        <p:spPr>
          <a:xfrm>
            <a:off x="6136087" y="4406298"/>
            <a:ext cx="2564890" cy="2139987"/>
          </a:xfrm>
          <a:prstGeom prst="rect">
            <a:avLst/>
          </a:prstGeom>
        </p:spPr>
      </p:pic>
      <p:pic>
        <p:nvPicPr>
          <p:cNvPr id="6" name="Picture 5" descr="väderkvarn.png"/>
          <p:cNvPicPr>
            <a:picLocks noChangeAspect="1"/>
          </p:cNvPicPr>
          <p:nvPr/>
        </p:nvPicPr>
        <p:blipFill>
          <a:blip r:embed="rId5"/>
          <a:srcRect l="11650" t="7646" r="2631" b="12744"/>
          <a:stretch>
            <a:fillRect/>
          </a:stretch>
        </p:blipFill>
        <p:spPr>
          <a:xfrm rot="780000">
            <a:off x="9623366" y="1219200"/>
            <a:ext cx="2084511" cy="2427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220000">
            <a:off x="1781752" y="1365195"/>
            <a:ext cx="422893" cy="405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98167" y="2609850"/>
            <a:ext cx="541690" cy="5191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830290" y="2981325"/>
            <a:ext cx="541690" cy="5191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840000">
            <a:off x="10061658" y="1009743"/>
            <a:ext cx="541690" cy="5191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60000">
            <a:off x="5240447" y="5520047"/>
            <a:ext cx="858663" cy="100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7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12" y="201357"/>
            <a:ext cx="2208148" cy="1355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579675">
            <a:off x="4249274" y="900684"/>
            <a:ext cx="2406208" cy="836711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352" y="253181"/>
            <a:ext cx="5275384" cy="633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1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650" y="762000"/>
            <a:ext cx="9875520" cy="1356360"/>
          </a:xfrm>
        </p:spPr>
        <p:txBody>
          <a:bodyPr/>
          <a:lstStyle/>
          <a:p>
            <a:pPr algn="ctr"/>
            <a:r>
              <a:rPr lang="EN-US" b="1" i="1" u="sng" dirty="0">
                <a:latin typeface="Comic Sans MS"/>
              </a:rPr>
              <a:t>Our company ECO3</a:t>
            </a:r>
            <a:endParaRPr lang="EN-US" b="1" i="1" u="sng" dirty="0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1273" y="2085975"/>
            <a:ext cx="9872871" cy="4038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omic Sans MS"/>
              </a:rPr>
              <a:t>We are a company selling handmade, organic, environmental friendly and high quality wooden products online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/>
              </a:rPr>
              <a:t>Main values: high quality and ecological tree products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omic Sans MS"/>
              </a:rPr>
              <a:t>Every product is made with a lot of love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257175"/>
            <a:ext cx="2282367" cy="1394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80000">
            <a:off x="8407510" y="3887480"/>
            <a:ext cx="3248888" cy="2322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968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-1057275"/>
            <a:ext cx="9495610" cy="2783017"/>
          </a:xfrm>
        </p:spPr>
        <p:txBody>
          <a:bodyPr>
            <a:normAutofit/>
          </a:bodyPr>
          <a:lstStyle/>
          <a:p>
            <a:r>
              <a:rPr lang="EN-US" sz="4400" u="sng">
                <a:latin typeface="Comic Sans MS"/>
              </a:rPr>
              <a:t>Some of our products</a:t>
            </a:r>
            <a:endParaRPr lang="EN-US" sz="4400" u="sng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5601" y="1762125"/>
            <a:ext cx="8684737" cy="40776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i="1">
                <a:latin typeface="Comic Sans MS"/>
              </a:rPr>
              <a:t>A birdhouse, doghouse and a windmill</a:t>
            </a:r>
            <a:endParaRPr lang="EN-US" sz="2400" i="1">
              <a:solidFill>
                <a:srgbClr val="000000"/>
              </a:solidFill>
              <a:latin typeface="Comic Sans MS"/>
            </a:endParaRPr>
          </a:p>
        </p:txBody>
      </p:sp>
      <p:pic>
        <p:nvPicPr>
          <p:cNvPr id="4" name="Picture 3" descr="väderkvar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441" y="2075831"/>
            <a:ext cx="3087341" cy="4095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fågelholk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2571750"/>
            <a:ext cx="3690857" cy="2706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undkoj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2399222"/>
            <a:ext cx="3842215" cy="28915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000">
            <a:off x="5046328" y="4181475"/>
            <a:ext cx="1017165" cy="1180066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5724525" y="4189894"/>
            <a:ext cx="425445" cy="28217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978434" y="4972051"/>
            <a:ext cx="201231" cy="5575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3725" y="2428875"/>
            <a:ext cx="446911" cy="4399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00000">
            <a:off x="9353550" y="447675"/>
            <a:ext cx="712764" cy="6959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22230" y="4260550"/>
            <a:ext cx="541690" cy="5191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500000">
            <a:off x="11367460" y="3543300"/>
            <a:ext cx="396193" cy="5212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0000">
            <a:off x="10877550" y="2733675"/>
            <a:ext cx="488528" cy="6430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60000">
            <a:off x="10912556" y="4095573"/>
            <a:ext cx="292703" cy="375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4920000">
            <a:off x="3655749" y="3437785"/>
            <a:ext cx="1381076" cy="72229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6180000">
            <a:off x="7128675" y="3819525"/>
            <a:ext cx="2094456" cy="10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3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534988"/>
            <a:ext cx="11702423" cy="1357312"/>
          </a:xfrm>
        </p:spPr>
        <p:txBody>
          <a:bodyPr>
            <a:normAutofit/>
          </a:bodyPr>
          <a:lstStyle/>
          <a:p>
            <a:pPr algn="ctr"/>
            <a:r>
              <a:rPr lang="EN-US" sz="4800" b="1" i="1" u="sng">
                <a:latin typeface="Comic Sans MS"/>
              </a:rPr>
              <a:t>General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6863" y="1809750"/>
            <a:ext cx="9872871" cy="4038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solidFill>
                  <a:srgbClr val="000000"/>
                </a:solidFill>
                <a:latin typeface="Comic Sans MS"/>
              </a:rPr>
              <a:t>Targets: private house owners, other kinds of houses with a yard</a:t>
            </a:r>
          </a:p>
          <a:p>
            <a:r>
              <a:rPr lang="EN-US" sz="2400">
                <a:solidFill>
                  <a:srgbClr val="000000"/>
                </a:solidFill>
                <a:latin typeface="Comic Sans MS"/>
              </a:rPr>
              <a:t>Products designed for outdoor use</a:t>
            </a:r>
          </a:p>
          <a:p>
            <a:r>
              <a:rPr lang="EN-US" sz="2400">
                <a:solidFill>
                  <a:srgbClr val="000000"/>
                </a:solidFill>
                <a:latin typeface="Comic Sans MS"/>
              </a:rPr>
              <a:t>We have a website on the Internet, where you have the opportunity to design your own product</a:t>
            </a:r>
          </a:p>
          <a:p>
            <a:r>
              <a:rPr lang="EN-US" sz="2400">
                <a:solidFill>
                  <a:srgbClr val="000000"/>
                </a:solidFill>
                <a:latin typeface="Comic Sans MS"/>
              </a:rPr>
              <a:t>Knowledgeable staff who are all specialized in different fields</a:t>
            </a:r>
          </a:p>
          <a:p>
            <a:r>
              <a:rPr lang="EN-US" sz="2400">
                <a:solidFill>
                  <a:srgbClr val="000000"/>
                </a:solidFill>
                <a:latin typeface="Comic Sans MS"/>
              </a:rPr>
              <a:t>By purchasing our products you support young Finnish entrepreneurship</a:t>
            </a:r>
          </a:p>
          <a:p>
            <a:r>
              <a:rPr lang="EN-US" sz="2400">
                <a:solidFill>
                  <a:srgbClr val="000000"/>
                </a:solidFill>
                <a:latin typeface="Comic Sans MS"/>
              </a:rPr>
              <a:t>A percent of our income also goes to charity</a:t>
            </a:r>
          </a:p>
          <a:p>
            <a:endParaRPr lang="EN-US">
              <a:solidFill>
                <a:srgbClr val="A6B727"/>
              </a:solidFill>
              <a:latin typeface="Corbe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200025"/>
            <a:ext cx="2361278" cy="1444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8275" y="4552950"/>
            <a:ext cx="2676663" cy="2007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238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3313" r="-2582"/>
          <a:stretch>
            <a:fillRect/>
          </a:stretch>
        </p:blipFill>
        <p:spPr>
          <a:xfrm>
            <a:off x="7124700" y="1514475"/>
            <a:ext cx="4879881" cy="36832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4911" y="523875"/>
            <a:ext cx="9875520" cy="1356360"/>
          </a:xfrm>
        </p:spPr>
        <p:txBody>
          <a:bodyPr>
            <a:normAutofit/>
          </a:bodyPr>
          <a:lstStyle/>
          <a:p>
            <a:r>
              <a:rPr lang="EN-US" sz="4800" b="1" i="1" u="sng">
                <a:latin typeface="Comic Sans MS"/>
              </a:rPr>
              <a:t>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93" y="1779588"/>
            <a:ext cx="7419882" cy="479796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400" dirty="0">
                <a:latin typeface="Comic Sans MS"/>
              </a:rPr>
              <a:t>We hand out free copies of our products to famous people, for example to YouTubers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latin typeface="Comic Sans MS"/>
              </a:rPr>
              <a:t>Ads on Facebook and other social medias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latin typeface="Comic Sans MS"/>
              </a:rPr>
              <a:t>Articles and ads in interior decorating and gardening magazines</a:t>
            </a:r>
          </a:p>
          <a:p>
            <a:pPr>
              <a:lnSpc>
                <a:spcPct val="70000"/>
              </a:lnSpc>
            </a:pPr>
            <a:r>
              <a:rPr lang="EN-US" sz="2400" u="sng" dirty="0">
                <a:latin typeface="Comic Sans MS"/>
              </a:rPr>
              <a:t>Different kinds of offers: </a:t>
            </a:r>
            <a:endParaRPr lang="EN-US" sz="2400" dirty="0">
              <a:latin typeface="Comic Sans MS"/>
            </a:endParaRPr>
          </a:p>
          <a:p>
            <a:pPr marL="50292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400" dirty="0">
                <a:latin typeface="Comic Sans MS"/>
              </a:rPr>
              <a:t>- free shipping in the purchase of a specific amount of money</a:t>
            </a:r>
          </a:p>
          <a:p>
            <a:pPr marL="50292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400" dirty="0">
                <a:latin typeface="Comic Sans MS"/>
              </a:rPr>
              <a:t>-</a:t>
            </a:r>
            <a:r>
              <a:rPr lang="EN-US" sz="2400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EN-US" sz="2400" dirty="0">
                <a:latin typeface="Comic Sans MS"/>
              </a:rPr>
              <a:t>choosing of a product made by a particular manufacturer  </a:t>
            </a:r>
          </a:p>
          <a:p>
            <a:pPr marL="502920" indent="-457200">
              <a:lnSpc>
                <a:spcPct val="70000"/>
              </a:lnSpc>
              <a:buFont typeface="+mj-lt"/>
              <a:buAutoNum type="arabicPeriod"/>
            </a:pPr>
            <a:r>
              <a:rPr lang="EN-US" sz="2400" dirty="0">
                <a:latin typeface="Comic Sans MS"/>
              </a:rPr>
              <a:t>- getting a particular product for free with the purchase of a certain amount of money</a:t>
            </a:r>
          </a:p>
          <a:p>
            <a:pPr marL="45720" indent="0">
              <a:lnSpc>
                <a:spcPct val="70000"/>
              </a:lnSpc>
              <a:buNone/>
            </a:pPr>
            <a:endParaRPr lang="EN-US" sz="2000" dirty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45174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1622" t="1198" r="1" b="-671"/>
          <a:stretch>
            <a:fillRect/>
          </a:stretch>
        </p:blipFill>
        <p:spPr>
          <a:xfrm rot="3120000">
            <a:off x="9010650" y="953938"/>
            <a:ext cx="2698684" cy="18204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550" y="828675"/>
            <a:ext cx="9875520" cy="1356360"/>
          </a:xfrm>
        </p:spPr>
        <p:txBody>
          <a:bodyPr>
            <a:normAutofit/>
          </a:bodyPr>
          <a:lstStyle/>
          <a:p>
            <a:r>
              <a:rPr lang="EN-US" sz="4800" b="1" i="1" u="sng">
                <a:latin typeface="Comic Sans MS"/>
              </a:rPr>
              <a:t>Sustainability</a:t>
            </a:r>
            <a:br>
              <a:rPr lang="EN-US" sz="3200" b="1">
                <a:latin typeface="Calibri"/>
              </a:rPr>
            </a:br>
            <a:endParaRPr lang="EN-US" sz="3200" b="1">
              <a:latin typeface="Calibri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235070"/>
            <a:ext cx="2208148" cy="1355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rcRect t="5893" r="605"/>
          <a:stretch>
            <a:fillRect/>
          </a:stretch>
        </p:blipFill>
        <p:spPr>
          <a:xfrm>
            <a:off x="946927" y="5278465"/>
            <a:ext cx="2726615" cy="13278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4248" y="5192201"/>
            <a:ext cx="2743200" cy="1411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0325" y="5192203"/>
            <a:ext cx="2743200" cy="14110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rcRect r="52843"/>
          <a:stretch>
            <a:fillRect/>
          </a:stretch>
        </p:blipFill>
        <p:spPr>
          <a:xfrm>
            <a:off x="299946" y="5192201"/>
            <a:ext cx="1293608" cy="14110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rcRect r="13754"/>
          <a:stretch>
            <a:fillRect/>
          </a:stretch>
        </p:blipFill>
        <p:spPr>
          <a:xfrm>
            <a:off x="7454125" y="5192201"/>
            <a:ext cx="2365911" cy="14110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rcRect r="13754"/>
          <a:stretch>
            <a:fillRect/>
          </a:stretch>
        </p:blipFill>
        <p:spPr>
          <a:xfrm>
            <a:off x="9601200" y="5192201"/>
            <a:ext cx="2365911" cy="14110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924050"/>
            <a:ext cx="9872663" cy="433749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endParaRPr lang="EN-US" sz="2400" dirty="0">
              <a:latin typeface="Comic Sans MS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Comic Sans MS"/>
              </a:rPr>
              <a:t>Our products have a good quality</a:t>
            </a:r>
            <a:r>
              <a:rPr lang="EN-US" sz="2400" b="1" dirty="0">
                <a:latin typeface="Comic Sans MS"/>
              </a:rPr>
              <a:t> </a:t>
            </a:r>
            <a:r>
              <a:rPr lang="EN-US" sz="2400" dirty="0">
                <a:latin typeface="Comic Sans MS"/>
              </a:rPr>
              <a:t>and they will last many years 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Comic Sans MS"/>
              </a:rPr>
              <a:t>Eco-friendly products are better for the environment 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Comic Sans MS"/>
              </a:rPr>
              <a:t>Wooden products are more sustainable than for instance plastic 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Comic Sans MS"/>
              </a:rPr>
              <a:t>We don't use </a:t>
            </a:r>
            <a:r>
              <a:rPr lang="EN-GB" sz="2400" dirty="0">
                <a:latin typeface="Comic Sans MS"/>
              </a:rPr>
              <a:t>fossil fuels to make our products  </a:t>
            </a:r>
            <a:r>
              <a:rPr lang="EN-US" sz="2400" dirty="0">
                <a:latin typeface="Comic Sans MS"/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Comic Sans MS"/>
              </a:rPr>
              <a:t>70% of the Finnish area is covered with forest  </a:t>
            </a:r>
            <a:r>
              <a:rPr lang="EN-US" sz="2400" dirty="0">
                <a:latin typeface="Comic Sans MS"/>
              </a:rPr>
              <a:t> </a:t>
            </a:r>
          </a:p>
          <a:p>
            <a:pPr marL="45720" indent="0">
              <a:lnSpc>
                <a:spcPct val="250000"/>
              </a:lnSpc>
              <a:buNone/>
            </a:pPr>
            <a:endParaRPr lang="EN-GB" sz="2400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3642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0" y="552450"/>
            <a:ext cx="7822312" cy="1355725"/>
          </a:xfrm>
        </p:spPr>
        <p:txBody>
          <a:bodyPr/>
          <a:lstStyle/>
          <a:p>
            <a:r>
              <a:rPr lang="EN-US">
                <a:latin typeface="Comic Sans MS"/>
              </a:rPr>
              <a:t>Economy</a:t>
            </a:r>
            <a:endParaRPr lang="EN-US" dirty="0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4" name="Content Placeholder 3" descr="Queco economy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7070" y="1886839"/>
            <a:ext cx="11241230" cy="4456811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05" y="201283"/>
            <a:ext cx="2208148" cy="1355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3365" y="5590949"/>
            <a:ext cx="3453195" cy="9642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6560" y="5621808"/>
            <a:ext cx="1786597" cy="937963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3157" y="5621808"/>
            <a:ext cx="3245143" cy="724958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070" y="5401994"/>
            <a:ext cx="3353748" cy="94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2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1550" y="0"/>
            <a:ext cx="9875520" cy="135636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800" b="1" i="1" u="sng">
                <a:solidFill>
                  <a:srgbClr val="204459"/>
                </a:solidFill>
                <a:latin typeface="Comic Sans MS"/>
              </a:rPr>
              <a:t>S</a:t>
            </a:r>
            <a:r>
              <a:rPr lang="EN-US" sz="4800" b="1" i="1" u="sng">
                <a:solidFill>
                  <a:srgbClr val="D7E7F0"/>
                </a:solidFill>
                <a:latin typeface="Comic Sans MS"/>
              </a:rPr>
              <a:t>W</a:t>
            </a:r>
            <a:r>
              <a:rPr lang="EN-US" sz="4800" b="1" i="1" u="sng">
                <a:solidFill>
                  <a:srgbClr val="306786"/>
                </a:solidFill>
                <a:latin typeface="Comic Sans MS"/>
              </a:rPr>
              <a:t>O</a:t>
            </a:r>
            <a:r>
              <a:rPr lang="EN-US" sz="4800" b="1" i="1" u="sng">
                <a:solidFill>
                  <a:srgbClr val="C00000"/>
                </a:solidFill>
                <a:latin typeface="Comic Sans MS"/>
              </a:rPr>
              <a:t>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315619"/>
              </p:ext>
            </p:extLst>
          </p:nvPr>
        </p:nvGraphicFramePr>
        <p:xfrm>
          <a:off x="362067" y="1109003"/>
          <a:ext cx="11412591" cy="5852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181724">
                  <a:extLst>
                    <a:ext uri="{9D8B030D-6E8A-4147-A177-3AD203B41FA5}">
                      <a16:colId xmlns:a16="http://schemas.microsoft.com/office/drawing/2014/main" val="564315191"/>
                    </a:ext>
                  </a:extLst>
                </a:gridCol>
                <a:gridCol w="5230867">
                  <a:extLst>
                    <a:ext uri="{9D8B030D-6E8A-4147-A177-3AD203B41FA5}">
                      <a16:colId xmlns:a16="http://schemas.microsoft.com/office/drawing/2014/main" val="3336741320"/>
                    </a:ext>
                  </a:extLst>
                </a:gridCol>
              </a:tblGrid>
              <a:tr h="2699495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omic Sans MS"/>
                        </a:rPr>
                        <a:t>Strengths 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>
                          <a:latin typeface="Comic Sans MS"/>
                        </a:rPr>
                        <a:t>The customer can design their own product </a:t>
                      </a:r>
                      <a:r>
                        <a:rPr lang="FI-FI" sz="1600" b="0">
                          <a:latin typeface="Comic Sans MS"/>
                        </a:rPr>
                        <a:t> 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>
                          <a:latin typeface="Comic Sans MS"/>
                        </a:rPr>
                        <a:t>Good marketing and special knowledge in web trade and design</a:t>
                      </a:r>
                      <a:endParaRPr lang="FI-FI" sz="1600" b="0">
                        <a:latin typeface="Comic Sans M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>
                          <a:latin typeface="Comic Sans MS"/>
                        </a:rPr>
                        <a:t>Creative and young entrepreneurs full of ideas</a:t>
                      </a:r>
                      <a:r>
                        <a:rPr lang="EN-US" sz="1600" b="0">
                          <a:latin typeface="Comic Sans MS"/>
                        </a:rPr>
                        <a:t> 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>
                          <a:latin typeface="Comic Sans MS"/>
                        </a:rPr>
                        <a:t>Helpful custom service, skilled in languages</a:t>
                      </a:r>
                      <a:endParaRPr lang="EN-US" sz="1600" b="0">
                        <a:latin typeface="Comic Sans M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>
                          <a:latin typeface="Comic Sans MS"/>
                        </a:rPr>
                        <a:t>Ecological and locally produced</a:t>
                      </a:r>
                      <a:endParaRPr lang="EN-US" sz="1600" b="0">
                        <a:latin typeface="Comic Sans M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>
                          <a:latin typeface="Comic Sans MS"/>
                        </a:rPr>
                        <a:t>Made by Finnish tradition and design</a:t>
                      </a:r>
                      <a:r>
                        <a:rPr lang="EN-US" sz="1600" b="0">
                          <a:latin typeface="Comic Sans MS"/>
                        </a:rPr>
                        <a:t> 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>
                          <a:latin typeface="Comic Sans MS"/>
                        </a:rPr>
                        <a:t>Accessible 24/7</a:t>
                      </a:r>
                      <a:endParaRPr lang="en-US" sz="1600" b="0">
                        <a:latin typeface="Comic Sans M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>
                          <a:solidFill>
                            <a:srgbClr val="FFFFFF"/>
                          </a:solidFill>
                          <a:latin typeface="Comic Sans MS"/>
                        </a:rPr>
                        <a:t>Fast delivery, we are able to say exactly how long it  will take for the product to be delivered</a:t>
                      </a:r>
                    </a:p>
                    <a:p>
                      <a:endParaRPr lang="EN-US" sz="1600" b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omic Sans MS"/>
                        </a:rPr>
                        <a:t>Threats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0">
                          <a:latin typeface="Comic Sans MS"/>
                        </a:rPr>
                        <a:t>Competition </a:t>
                      </a:r>
                      <a:r>
                        <a:rPr lang="FI-FI" sz="2000" b="0">
                          <a:latin typeface="Comic Sans MS"/>
                        </a:rPr>
                        <a:t> 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0">
                          <a:latin typeface="Comic Sans MS"/>
                        </a:rPr>
                        <a:t>Cheap and mass-producing companies</a:t>
                      </a:r>
                    </a:p>
                    <a:p>
                      <a:endParaRPr lang="EN-US" sz="2000">
                        <a:latin typeface="Comic Sans MS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124390"/>
                  </a:ext>
                </a:extLst>
              </a:tr>
              <a:tr h="2512585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FFFFFF"/>
                          </a:solidFill>
                          <a:latin typeface="Comic Sans MS"/>
                        </a:rPr>
                        <a:t>Opportunities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omic Sans MS"/>
                        </a:rPr>
                        <a:t>Custom service through a chat on the front-page during a limited time</a:t>
                      </a:r>
                      <a:r>
                        <a:rPr lang="FI-FI">
                          <a:solidFill>
                            <a:srgbClr val="FFFFFF"/>
                          </a:solidFill>
                          <a:latin typeface="Comic Sans MS"/>
                        </a:rPr>
                        <a:t> 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omic Sans MS"/>
                        </a:rPr>
                        <a:t>Possibility to employ immigrants for seasonal work</a:t>
                      </a:r>
                      <a:endParaRPr lang="FI-FI">
                        <a:solidFill>
                          <a:srgbClr val="FFFFFF"/>
                        </a:solidFill>
                        <a:latin typeface="Comic Sans M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omic Sans MS"/>
                        </a:rPr>
                        <a:t>To use only ecological material</a:t>
                      </a:r>
                      <a:endParaRPr lang="FI-FI">
                        <a:solidFill>
                          <a:srgbClr val="FFFFFF"/>
                        </a:solidFill>
                        <a:latin typeface="Comic Sans M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>
                          <a:solidFill>
                            <a:srgbClr val="FFFFFF"/>
                          </a:solidFill>
                          <a:latin typeface="Comic Sans MS"/>
                        </a:rPr>
                        <a:t>International and </a:t>
                      </a:r>
                      <a:r>
                        <a:rPr lang="FI-FI" err="1">
                          <a:solidFill>
                            <a:srgbClr val="FFFFFF"/>
                          </a:solidFill>
                          <a:latin typeface="Comic Sans MS"/>
                        </a:rPr>
                        <a:t>modern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/>
                    </a:p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mic Sans MS"/>
                        </a:rPr>
                        <a:t>Weaknesses</a:t>
                      </a:r>
                      <a:endParaRPr lang="en-US" sz="2800" b="1" dirty="0">
                        <a:latin typeface="Comic Sans M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Comic Sans MS"/>
                        </a:rPr>
                        <a:t>Rather expensive products</a:t>
                      </a:r>
                      <a:r>
                        <a:rPr lang="FI-FI" sz="2000" dirty="0">
                          <a:latin typeface="Comic Sans MS"/>
                        </a:rPr>
                        <a:t> 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Comic Sans MS"/>
                        </a:rPr>
                        <a:t>Eco3</a:t>
                      </a:r>
                      <a:r>
                        <a:rPr lang="EN-US" sz="2000" dirty="0">
                          <a:latin typeface="Comic Sans MS"/>
                        </a:rPr>
                        <a:t> isn´t established on the market yet</a:t>
                      </a:r>
                      <a:r>
                        <a:rPr lang="FI-FI" sz="2000" dirty="0">
                          <a:latin typeface="Comic Sans MS"/>
                        </a:rPr>
                        <a:t> 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Comic Sans MS"/>
                        </a:rPr>
                        <a:t>New company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rgbClr val="0C0C0C"/>
                          </a:solidFill>
                          <a:latin typeface="Comic Sans MS"/>
                        </a:rPr>
                        <a:t>We only sell our products online</a:t>
                      </a:r>
                    </a:p>
                    <a:p>
                      <a:endParaRPr lang="EN-US" sz="2000" dirty="0">
                        <a:solidFill>
                          <a:srgbClr val="0C0C0C"/>
                        </a:solidFill>
                        <a:latin typeface="Comic Sans MS"/>
                      </a:endParaRPr>
                    </a:p>
                    <a:p>
                      <a:endParaRPr lang="EN-US" sz="2000" dirty="0">
                        <a:solidFill>
                          <a:srgbClr val="0C0C0C"/>
                        </a:solidFill>
                        <a:latin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012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96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62075" y="647700"/>
            <a:ext cx="9875520" cy="13563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i="1" u="sng">
                <a:latin typeface="Comic Sans MS"/>
              </a:rPr>
              <a:t>Future/international perspectives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34022" y="1847850"/>
            <a:ext cx="9872871" cy="403860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omic Sans MS"/>
              </a:rPr>
              <a:t>Employing immigrants (seasonal work)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Comic Sans MS"/>
              </a:rPr>
              <a:t>Expand our website in even more languages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Comic Sans MS"/>
              </a:rPr>
              <a:t>Chat room in the website where customers can ask for help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Comic Sans MS"/>
              </a:rPr>
              <a:t>Being a role model to other companies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Comic Sans MS"/>
              </a:rPr>
              <a:t>We will start selling products in stores all around the world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Comic Sans MS"/>
              </a:rPr>
              <a:t>e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Comic Sans MS"/>
              </a:rPr>
              <a:t>s</a:t>
            </a:r>
          </a:p>
          <a:p>
            <a:pPr>
              <a:lnSpc>
                <a:spcPct val="150000"/>
              </a:lnSpc>
            </a:pPr>
            <a:endParaRPr lang="EN-US" sz="2400">
              <a:latin typeface="Comic Sans MS"/>
            </a:endParaRPr>
          </a:p>
          <a:p>
            <a:pPr>
              <a:lnSpc>
                <a:spcPct val="150000"/>
              </a:lnSpc>
            </a:pPr>
            <a:endParaRPr lang="en-US">
              <a:latin typeface="Corbe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985" y="3429000"/>
            <a:ext cx="3825559" cy="3011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60000">
            <a:off x="485932" y="4457700"/>
            <a:ext cx="1949615" cy="194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4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TM03457444[[fn=Perusta]]</Template>
  <TotalTime>163</TotalTime>
  <Words>256</Words>
  <Application>Microsoft Office PowerPoint</Application>
  <PresentationFormat>Laajakuva</PresentationFormat>
  <Paragraphs>81</Paragraphs>
  <Slides>11</Slides>
  <Notes>11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Calibri</vt:lpstr>
      <vt:lpstr>Comic Sans MS</vt:lpstr>
      <vt:lpstr>Corbel</vt:lpstr>
      <vt:lpstr>Basis</vt:lpstr>
      <vt:lpstr>Eco3</vt:lpstr>
      <vt:lpstr>Our company ECO3</vt:lpstr>
      <vt:lpstr>Some of our products</vt:lpstr>
      <vt:lpstr>General</vt:lpstr>
      <vt:lpstr>Marketing</vt:lpstr>
      <vt:lpstr>Sustainability </vt:lpstr>
      <vt:lpstr>Economy</vt:lpstr>
      <vt:lpstr>SWOT</vt:lpstr>
      <vt:lpstr>Future/international perspectives</vt:lpstr>
      <vt:lpstr>Our company in a nutshell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QUECO</dc:title>
  <cp:lastModifiedBy>Hanna-Maria Boberg</cp:lastModifiedBy>
  <cp:revision>21</cp:revision>
  <dcterms:modified xsi:type="dcterms:W3CDTF">2017-10-06T09:14:51Z</dcterms:modified>
</cp:coreProperties>
</file>